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343" r:id="rId3"/>
    <p:sldId id="257" r:id="rId4"/>
    <p:sldId id="258" r:id="rId5"/>
    <p:sldId id="259" r:id="rId6"/>
    <p:sldId id="267" r:id="rId7"/>
    <p:sldId id="265" r:id="rId8"/>
    <p:sldId id="268" r:id="rId9"/>
    <p:sldId id="269" r:id="rId10"/>
    <p:sldId id="270" r:id="rId11"/>
    <p:sldId id="271" r:id="rId12"/>
    <p:sldId id="272" r:id="rId13"/>
    <p:sldId id="261" r:id="rId14"/>
    <p:sldId id="264" r:id="rId15"/>
    <p:sldId id="284" r:id="rId16"/>
    <p:sldId id="275" r:id="rId17"/>
    <p:sldId id="285" r:id="rId18"/>
    <p:sldId id="274" r:id="rId19"/>
    <p:sldId id="276" r:id="rId20"/>
    <p:sldId id="277" r:id="rId21"/>
    <p:sldId id="278" r:id="rId22"/>
    <p:sldId id="280" r:id="rId23"/>
    <p:sldId id="279" r:id="rId24"/>
    <p:sldId id="281" r:id="rId25"/>
    <p:sldId id="282" r:id="rId26"/>
    <p:sldId id="283" r:id="rId27"/>
    <p:sldId id="263" r:id="rId28"/>
    <p:sldId id="34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466198-975A-47C2-8D91-29743288020D}">
          <p14:sldIdLst>
            <p14:sldId id="256"/>
            <p14:sldId id="343"/>
            <p14:sldId id="257"/>
            <p14:sldId id="258"/>
            <p14:sldId id="259"/>
            <p14:sldId id="267"/>
            <p14:sldId id="265"/>
            <p14:sldId id="268"/>
            <p14:sldId id="269"/>
            <p14:sldId id="270"/>
            <p14:sldId id="271"/>
            <p14:sldId id="272"/>
            <p14:sldId id="261"/>
            <p14:sldId id="264"/>
            <p14:sldId id="284"/>
          </p14:sldIdLst>
        </p14:section>
        <p14:section name="Examples" id="{DAEFB4AB-EA02-429C-807D-6A7CA1CCB755}">
          <p14:sldIdLst>
            <p14:sldId id="275"/>
            <p14:sldId id="285"/>
            <p14:sldId id="274"/>
            <p14:sldId id="276"/>
            <p14:sldId id="277"/>
            <p14:sldId id="278"/>
            <p14:sldId id="280"/>
            <p14:sldId id="279"/>
            <p14:sldId id="281"/>
            <p14:sldId id="282"/>
            <p14:sldId id="283"/>
            <p14:sldId id="263"/>
            <p14:sldId id="34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  <a:srgbClr val="F6C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>
        <p:scale>
          <a:sx n="75" d="100"/>
          <a:sy n="75" d="100"/>
        </p:scale>
        <p:origin x="54" y="-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AAF4D0-FCD8-4A00-A379-712F81B7E41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AC6A0F-5E72-46B1-8130-A8C4D2A881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28244B91-C6D1-4D47-88D6-26974416F625}" type="parTrans" cxnId="{55B11EE9-E022-4B4E-B8FD-55D000EB3ECD}">
      <dgm:prSet/>
      <dgm:spPr/>
      <dgm:t>
        <a:bodyPr/>
        <a:lstStyle/>
        <a:p>
          <a:endParaRPr lang="en-US"/>
        </a:p>
      </dgm:t>
    </dgm:pt>
    <dgm:pt modelId="{F75BE4F6-0891-419E-B92E-1FDA591AE617}" type="sibTrans" cxnId="{55B11EE9-E022-4B4E-B8FD-55D000EB3ECD}">
      <dgm:prSet/>
      <dgm:spPr/>
      <dgm:t>
        <a:bodyPr/>
        <a:lstStyle/>
        <a:p>
          <a:endParaRPr lang="en-US"/>
        </a:p>
      </dgm:t>
    </dgm:pt>
    <dgm:pt modelId="{B33801DD-1E60-402B-9D9A-F3AC79D1E7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</a:t>
          </a:r>
        </a:p>
      </dgm:t>
    </dgm:pt>
    <dgm:pt modelId="{4B41D8FE-F2B2-4665-B189-F48C07638F94}" type="parTrans" cxnId="{A231626F-4B3E-4F81-B607-EBAD6E387B23}">
      <dgm:prSet/>
      <dgm:spPr/>
      <dgm:t>
        <a:bodyPr/>
        <a:lstStyle/>
        <a:p>
          <a:endParaRPr lang="en-US"/>
        </a:p>
      </dgm:t>
    </dgm:pt>
    <dgm:pt modelId="{344D5102-2381-414C-9C3C-23C3FFF33630}" type="sibTrans" cxnId="{A231626F-4B3E-4F81-B607-EBAD6E387B23}">
      <dgm:prSet/>
      <dgm:spPr/>
      <dgm:t>
        <a:bodyPr/>
        <a:lstStyle/>
        <a:p>
          <a:endParaRPr lang="en-US"/>
        </a:p>
      </dgm:t>
    </dgm:pt>
    <dgm:pt modelId="{E38056C1-9E32-4E7B-B568-634339840B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Architecture</a:t>
          </a:r>
        </a:p>
      </dgm:t>
    </dgm:pt>
    <dgm:pt modelId="{309C517B-7238-4B22-8757-27C5E579553D}" type="parTrans" cxnId="{272C3E3D-48A7-47C3-A90F-C3E3A2401C24}">
      <dgm:prSet/>
      <dgm:spPr/>
      <dgm:t>
        <a:bodyPr/>
        <a:lstStyle/>
        <a:p>
          <a:endParaRPr lang="en-US"/>
        </a:p>
      </dgm:t>
    </dgm:pt>
    <dgm:pt modelId="{F4C3E234-00F0-4551-BF17-9DD3B1718537}" type="sibTrans" cxnId="{272C3E3D-48A7-47C3-A90F-C3E3A2401C24}">
      <dgm:prSet/>
      <dgm:spPr/>
      <dgm:t>
        <a:bodyPr/>
        <a:lstStyle/>
        <a:p>
          <a:endParaRPr lang="en-US"/>
        </a:p>
      </dgm:t>
    </dgm:pt>
    <dgm:pt modelId="{3A9F79E0-7F57-440B-B370-9EC78A7C91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Training process + limitations</a:t>
          </a:r>
        </a:p>
      </dgm:t>
    </dgm:pt>
    <dgm:pt modelId="{260ABFFA-C19C-4C8F-A2DF-9D65BBC5869A}" type="parTrans" cxnId="{7DFAF11E-95DA-42A4-985D-B05183BE79B0}">
      <dgm:prSet/>
      <dgm:spPr/>
      <dgm:t>
        <a:bodyPr/>
        <a:lstStyle/>
        <a:p>
          <a:endParaRPr lang="en-US"/>
        </a:p>
      </dgm:t>
    </dgm:pt>
    <dgm:pt modelId="{7DCCFC25-78A0-4599-A911-EC103D0E91EA}" type="sibTrans" cxnId="{7DFAF11E-95DA-42A4-985D-B05183BE79B0}">
      <dgm:prSet/>
      <dgm:spPr/>
      <dgm:t>
        <a:bodyPr/>
        <a:lstStyle/>
        <a:p>
          <a:endParaRPr lang="en-US"/>
        </a:p>
      </dgm:t>
    </dgm:pt>
    <dgm:pt modelId="{4083F27F-C499-4728-A798-EC71602768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80DF6CA6-C957-44B7-B36E-0AF1B92D33DE}" type="parTrans" cxnId="{0F7F4DDF-3483-4024-BF99-66C8496CE8F8}">
      <dgm:prSet/>
      <dgm:spPr/>
      <dgm:t>
        <a:bodyPr/>
        <a:lstStyle/>
        <a:p>
          <a:endParaRPr lang="en-US"/>
        </a:p>
      </dgm:t>
    </dgm:pt>
    <dgm:pt modelId="{1945BB43-5A16-47CA-A122-58B7B1715C44}" type="sibTrans" cxnId="{0F7F4DDF-3483-4024-BF99-66C8496CE8F8}">
      <dgm:prSet/>
      <dgm:spPr/>
      <dgm:t>
        <a:bodyPr/>
        <a:lstStyle/>
        <a:p>
          <a:endParaRPr lang="en-US"/>
        </a:p>
      </dgm:t>
    </dgm:pt>
    <dgm:pt modelId="{0AFB4C0A-6A69-4340-834B-94C84C59EA4D}" type="pres">
      <dgm:prSet presAssocID="{C5AAF4D0-FCD8-4A00-A379-712F81B7E416}" presName="root" presStyleCnt="0">
        <dgm:presLayoutVars>
          <dgm:dir/>
          <dgm:resizeHandles val="exact"/>
        </dgm:presLayoutVars>
      </dgm:prSet>
      <dgm:spPr/>
    </dgm:pt>
    <dgm:pt modelId="{9D61DEF0-E7E5-42D5-B659-E59521F0D8F6}" type="pres">
      <dgm:prSet presAssocID="{5FAC6A0F-5E72-46B1-8130-A8C4D2A88148}" presName="compNode" presStyleCnt="0"/>
      <dgm:spPr/>
    </dgm:pt>
    <dgm:pt modelId="{AD61D3B4-F51F-47A2-A84E-3D7324FFD748}" type="pres">
      <dgm:prSet presAssocID="{5FAC6A0F-5E72-46B1-8130-A8C4D2A88148}" presName="bgRect" presStyleLbl="bgShp" presStyleIdx="0" presStyleCnt="5"/>
      <dgm:spPr/>
    </dgm:pt>
    <dgm:pt modelId="{30CEE134-7F60-4BFC-9BF2-D67FF3C002C6}" type="pres">
      <dgm:prSet presAssocID="{5FAC6A0F-5E72-46B1-8130-A8C4D2A8814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9CE07761-8BC5-49FD-82AB-470C6A95B51B}" type="pres">
      <dgm:prSet presAssocID="{5FAC6A0F-5E72-46B1-8130-A8C4D2A88148}" presName="spaceRect" presStyleCnt="0"/>
      <dgm:spPr/>
    </dgm:pt>
    <dgm:pt modelId="{EB9E14E2-F69D-451B-86F6-E18020ADDEE7}" type="pres">
      <dgm:prSet presAssocID="{5FAC6A0F-5E72-46B1-8130-A8C4D2A88148}" presName="parTx" presStyleLbl="revTx" presStyleIdx="0" presStyleCnt="5">
        <dgm:presLayoutVars>
          <dgm:chMax val="0"/>
          <dgm:chPref val="0"/>
        </dgm:presLayoutVars>
      </dgm:prSet>
      <dgm:spPr/>
    </dgm:pt>
    <dgm:pt modelId="{6F9C0271-0E75-4778-994C-49484B312214}" type="pres">
      <dgm:prSet presAssocID="{F75BE4F6-0891-419E-B92E-1FDA591AE617}" presName="sibTrans" presStyleCnt="0"/>
      <dgm:spPr/>
    </dgm:pt>
    <dgm:pt modelId="{053B09E8-699C-46D5-A283-5CDD5FD35D75}" type="pres">
      <dgm:prSet presAssocID="{B33801DD-1E60-402B-9D9A-F3AC79D1E752}" presName="compNode" presStyleCnt="0"/>
      <dgm:spPr/>
    </dgm:pt>
    <dgm:pt modelId="{101CBBC5-E2DE-4C78-A2AE-A8A17D7B84D2}" type="pres">
      <dgm:prSet presAssocID="{B33801DD-1E60-402B-9D9A-F3AC79D1E752}" presName="bgRect" presStyleLbl="bgShp" presStyleIdx="1" presStyleCnt="5"/>
      <dgm:spPr/>
    </dgm:pt>
    <dgm:pt modelId="{CB6BEC28-A439-434F-A0CB-B6CCEB9D5629}" type="pres">
      <dgm:prSet presAssocID="{B33801DD-1E60-402B-9D9A-F3AC79D1E75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F5EE3C1C-0D93-4A2A-8CE9-DC56A683A1CD}" type="pres">
      <dgm:prSet presAssocID="{B33801DD-1E60-402B-9D9A-F3AC79D1E752}" presName="spaceRect" presStyleCnt="0"/>
      <dgm:spPr/>
    </dgm:pt>
    <dgm:pt modelId="{BE9DE243-8DF8-485A-8B54-7E6383DC066B}" type="pres">
      <dgm:prSet presAssocID="{B33801DD-1E60-402B-9D9A-F3AC79D1E752}" presName="parTx" presStyleLbl="revTx" presStyleIdx="1" presStyleCnt="5">
        <dgm:presLayoutVars>
          <dgm:chMax val="0"/>
          <dgm:chPref val="0"/>
        </dgm:presLayoutVars>
      </dgm:prSet>
      <dgm:spPr/>
    </dgm:pt>
    <dgm:pt modelId="{927FB940-F0A0-447B-B4FB-4385F052FA0C}" type="pres">
      <dgm:prSet presAssocID="{344D5102-2381-414C-9C3C-23C3FFF33630}" presName="sibTrans" presStyleCnt="0"/>
      <dgm:spPr/>
    </dgm:pt>
    <dgm:pt modelId="{891D1424-BF1D-453D-928F-8BEE1285D4A3}" type="pres">
      <dgm:prSet presAssocID="{E38056C1-9E32-4E7B-B568-634339840B8C}" presName="compNode" presStyleCnt="0"/>
      <dgm:spPr/>
    </dgm:pt>
    <dgm:pt modelId="{46EEF28C-7261-420B-81C5-A2E5D976F938}" type="pres">
      <dgm:prSet presAssocID="{E38056C1-9E32-4E7B-B568-634339840B8C}" presName="bgRect" presStyleLbl="bgShp" presStyleIdx="2" presStyleCnt="5"/>
      <dgm:spPr/>
    </dgm:pt>
    <dgm:pt modelId="{B38E2A6A-4881-43D0-9A49-6A1C44ABB020}" type="pres">
      <dgm:prSet presAssocID="{E38056C1-9E32-4E7B-B568-634339840B8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09FF8863-FBE1-428C-BDE5-CB5A251CF3DD}" type="pres">
      <dgm:prSet presAssocID="{E38056C1-9E32-4E7B-B568-634339840B8C}" presName="spaceRect" presStyleCnt="0"/>
      <dgm:spPr/>
    </dgm:pt>
    <dgm:pt modelId="{980F38D8-3F0F-4276-A3B5-0DF411BF5C23}" type="pres">
      <dgm:prSet presAssocID="{E38056C1-9E32-4E7B-B568-634339840B8C}" presName="parTx" presStyleLbl="revTx" presStyleIdx="2" presStyleCnt="5">
        <dgm:presLayoutVars>
          <dgm:chMax val="0"/>
          <dgm:chPref val="0"/>
        </dgm:presLayoutVars>
      </dgm:prSet>
      <dgm:spPr/>
    </dgm:pt>
    <dgm:pt modelId="{34F30FC7-B4B1-4E4F-9ED9-FC05FD8237BB}" type="pres">
      <dgm:prSet presAssocID="{F4C3E234-00F0-4551-BF17-9DD3B1718537}" presName="sibTrans" presStyleCnt="0"/>
      <dgm:spPr/>
    </dgm:pt>
    <dgm:pt modelId="{B539DCCD-F1F5-4DF9-B0B3-4895C1BCC83D}" type="pres">
      <dgm:prSet presAssocID="{3A9F79E0-7F57-440B-B370-9EC78A7C914D}" presName="compNode" presStyleCnt="0"/>
      <dgm:spPr/>
    </dgm:pt>
    <dgm:pt modelId="{8CAD9F70-70E7-48C4-A53B-C54B5A91842A}" type="pres">
      <dgm:prSet presAssocID="{3A9F79E0-7F57-440B-B370-9EC78A7C914D}" presName="bgRect" presStyleLbl="bgShp" presStyleIdx="3" presStyleCnt="5"/>
      <dgm:spPr/>
    </dgm:pt>
    <dgm:pt modelId="{F16CCEFF-EADB-40F7-AA10-71D1D52AA468}" type="pres">
      <dgm:prSet presAssocID="{3A9F79E0-7F57-440B-B370-9EC78A7C914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ent Urgent"/>
        </a:ext>
      </dgm:extLst>
    </dgm:pt>
    <dgm:pt modelId="{315283C1-704A-47F5-B9BD-796CEA00D5B9}" type="pres">
      <dgm:prSet presAssocID="{3A9F79E0-7F57-440B-B370-9EC78A7C914D}" presName="spaceRect" presStyleCnt="0"/>
      <dgm:spPr/>
    </dgm:pt>
    <dgm:pt modelId="{EBA830DF-C0F7-43BD-A4C7-9970A5530713}" type="pres">
      <dgm:prSet presAssocID="{3A9F79E0-7F57-440B-B370-9EC78A7C914D}" presName="parTx" presStyleLbl="revTx" presStyleIdx="3" presStyleCnt="5">
        <dgm:presLayoutVars>
          <dgm:chMax val="0"/>
          <dgm:chPref val="0"/>
        </dgm:presLayoutVars>
      </dgm:prSet>
      <dgm:spPr/>
    </dgm:pt>
    <dgm:pt modelId="{942DD850-2B7E-4286-AA1D-F08A54FC8C28}" type="pres">
      <dgm:prSet presAssocID="{7DCCFC25-78A0-4599-A911-EC103D0E91EA}" presName="sibTrans" presStyleCnt="0"/>
      <dgm:spPr/>
    </dgm:pt>
    <dgm:pt modelId="{F4216C80-8094-4796-AA2F-F0BFCF23169D}" type="pres">
      <dgm:prSet presAssocID="{4083F27F-C499-4728-A798-EC716027680D}" presName="compNode" presStyleCnt="0"/>
      <dgm:spPr/>
    </dgm:pt>
    <dgm:pt modelId="{55BC142D-E811-44CC-801B-531EC3193861}" type="pres">
      <dgm:prSet presAssocID="{4083F27F-C499-4728-A798-EC716027680D}" presName="bgRect" presStyleLbl="bgShp" presStyleIdx="4" presStyleCnt="5"/>
      <dgm:spPr/>
    </dgm:pt>
    <dgm:pt modelId="{76541A6A-8C95-4BD5-BDCA-34251DF57770}" type="pres">
      <dgm:prSet presAssocID="{4083F27F-C499-4728-A798-EC716027680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1D4129E5-1E75-421E-9A21-B54A38DC5587}" type="pres">
      <dgm:prSet presAssocID="{4083F27F-C499-4728-A798-EC716027680D}" presName="spaceRect" presStyleCnt="0"/>
      <dgm:spPr/>
    </dgm:pt>
    <dgm:pt modelId="{1815C74C-357D-4788-9F84-62D137A52339}" type="pres">
      <dgm:prSet presAssocID="{4083F27F-C499-4728-A798-EC716027680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C8EB211-BEC2-430D-95D3-9D1BA1226D6C}" type="presOf" srcId="{3A9F79E0-7F57-440B-B370-9EC78A7C914D}" destId="{EBA830DF-C0F7-43BD-A4C7-9970A5530713}" srcOrd="0" destOrd="0" presId="urn:microsoft.com/office/officeart/2018/2/layout/IconVerticalSolidList"/>
    <dgm:cxn modelId="{7DFAF11E-95DA-42A4-985D-B05183BE79B0}" srcId="{C5AAF4D0-FCD8-4A00-A379-712F81B7E416}" destId="{3A9F79E0-7F57-440B-B370-9EC78A7C914D}" srcOrd="3" destOrd="0" parTransId="{260ABFFA-C19C-4C8F-A2DF-9D65BBC5869A}" sibTransId="{7DCCFC25-78A0-4599-A911-EC103D0E91EA}"/>
    <dgm:cxn modelId="{63A43B25-E3E3-4DB9-BD02-1653BDEAFED9}" type="presOf" srcId="{4083F27F-C499-4728-A798-EC716027680D}" destId="{1815C74C-357D-4788-9F84-62D137A52339}" srcOrd="0" destOrd="0" presId="urn:microsoft.com/office/officeart/2018/2/layout/IconVerticalSolidList"/>
    <dgm:cxn modelId="{272C3E3D-48A7-47C3-A90F-C3E3A2401C24}" srcId="{C5AAF4D0-FCD8-4A00-A379-712F81B7E416}" destId="{E38056C1-9E32-4E7B-B568-634339840B8C}" srcOrd="2" destOrd="0" parTransId="{309C517B-7238-4B22-8757-27C5E579553D}" sibTransId="{F4C3E234-00F0-4551-BF17-9DD3B1718537}"/>
    <dgm:cxn modelId="{A231626F-4B3E-4F81-B607-EBAD6E387B23}" srcId="{C5AAF4D0-FCD8-4A00-A379-712F81B7E416}" destId="{B33801DD-1E60-402B-9D9A-F3AC79D1E752}" srcOrd="1" destOrd="0" parTransId="{4B41D8FE-F2B2-4665-B189-F48C07638F94}" sibTransId="{344D5102-2381-414C-9C3C-23C3FFF33630}"/>
    <dgm:cxn modelId="{3196FC8F-CCFC-48BA-8D3E-3993F7267A45}" type="presOf" srcId="{B33801DD-1E60-402B-9D9A-F3AC79D1E752}" destId="{BE9DE243-8DF8-485A-8B54-7E6383DC066B}" srcOrd="0" destOrd="0" presId="urn:microsoft.com/office/officeart/2018/2/layout/IconVerticalSolidList"/>
    <dgm:cxn modelId="{92AB8FD5-5AC5-465A-99F2-C53F2F8F7B4F}" type="presOf" srcId="{5FAC6A0F-5E72-46B1-8130-A8C4D2A88148}" destId="{EB9E14E2-F69D-451B-86F6-E18020ADDEE7}" srcOrd="0" destOrd="0" presId="urn:microsoft.com/office/officeart/2018/2/layout/IconVerticalSolidList"/>
    <dgm:cxn modelId="{A1A463D8-05B0-4D60-8EE9-AAABE13B8DBE}" type="presOf" srcId="{E38056C1-9E32-4E7B-B568-634339840B8C}" destId="{980F38D8-3F0F-4276-A3B5-0DF411BF5C23}" srcOrd="0" destOrd="0" presId="urn:microsoft.com/office/officeart/2018/2/layout/IconVerticalSolidList"/>
    <dgm:cxn modelId="{0F7F4DDF-3483-4024-BF99-66C8496CE8F8}" srcId="{C5AAF4D0-FCD8-4A00-A379-712F81B7E416}" destId="{4083F27F-C499-4728-A798-EC716027680D}" srcOrd="4" destOrd="0" parTransId="{80DF6CA6-C957-44B7-B36E-0AF1B92D33DE}" sibTransId="{1945BB43-5A16-47CA-A122-58B7B1715C44}"/>
    <dgm:cxn modelId="{0D64FFE6-8959-42A9-B557-5DA62C281389}" type="presOf" srcId="{C5AAF4D0-FCD8-4A00-A379-712F81B7E416}" destId="{0AFB4C0A-6A69-4340-834B-94C84C59EA4D}" srcOrd="0" destOrd="0" presId="urn:microsoft.com/office/officeart/2018/2/layout/IconVerticalSolidList"/>
    <dgm:cxn modelId="{55B11EE9-E022-4B4E-B8FD-55D000EB3ECD}" srcId="{C5AAF4D0-FCD8-4A00-A379-712F81B7E416}" destId="{5FAC6A0F-5E72-46B1-8130-A8C4D2A88148}" srcOrd="0" destOrd="0" parTransId="{28244B91-C6D1-4D47-88D6-26974416F625}" sibTransId="{F75BE4F6-0891-419E-B92E-1FDA591AE617}"/>
    <dgm:cxn modelId="{57204939-1972-4A02-BB98-92D498057201}" type="presParOf" srcId="{0AFB4C0A-6A69-4340-834B-94C84C59EA4D}" destId="{9D61DEF0-E7E5-42D5-B659-E59521F0D8F6}" srcOrd="0" destOrd="0" presId="urn:microsoft.com/office/officeart/2018/2/layout/IconVerticalSolidList"/>
    <dgm:cxn modelId="{3425972F-7BDC-4FB4-BB70-94549EA887DB}" type="presParOf" srcId="{9D61DEF0-E7E5-42D5-B659-E59521F0D8F6}" destId="{AD61D3B4-F51F-47A2-A84E-3D7324FFD748}" srcOrd="0" destOrd="0" presId="urn:microsoft.com/office/officeart/2018/2/layout/IconVerticalSolidList"/>
    <dgm:cxn modelId="{6607E14C-B5D9-4F5F-8241-455D334098A8}" type="presParOf" srcId="{9D61DEF0-E7E5-42D5-B659-E59521F0D8F6}" destId="{30CEE134-7F60-4BFC-9BF2-D67FF3C002C6}" srcOrd="1" destOrd="0" presId="urn:microsoft.com/office/officeart/2018/2/layout/IconVerticalSolidList"/>
    <dgm:cxn modelId="{4E943345-09E3-4C47-8EE5-529113126A40}" type="presParOf" srcId="{9D61DEF0-E7E5-42D5-B659-E59521F0D8F6}" destId="{9CE07761-8BC5-49FD-82AB-470C6A95B51B}" srcOrd="2" destOrd="0" presId="urn:microsoft.com/office/officeart/2018/2/layout/IconVerticalSolidList"/>
    <dgm:cxn modelId="{CB8E8B7B-1EC0-45D4-85A9-4DA4F5101BD3}" type="presParOf" srcId="{9D61DEF0-E7E5-42D5-B659-E59521F0D8F6}" destId="{EB9E14E2-F69D-451B-86F6-E18020ADDEE7}" srcOrd="3" destOrd="0" presId="urn:microsoft.com/office/officeart/2018/2/layout/IconVerticalSolidList"/>
    <dgm:cxn modelId="{7C8CBFA4-7EF0-40B7-B674-812F8B6D78F8}" type="presParOf" srcId="{0AFB4C0A-6A69-4340-834B-94C84C59EA4D}" destId="{6F9C0271-0E75-4778-994C-49484B312214}" srcOrd="1" destOrd="0" presId="urn:microsoft.com/office/officeart/2018/2/layout/IconVerticalSolidList"/>
    <dgm:cxn modelId="{6584C9FA-6F29-41DB-B701-EC4737F9ADD2}" type="presParOf" srcId="{0AFB4C0A-6A69-4340-834B-94C84C59EA4D}" destId="{053B09E8-699C-46D5-A283-5CDD5FD35D75}" srcOrd="2" destOrd="0" presId="urn:microsoft.com/office/officeart/2018/2/layout/IconVerticalSolidList"/>
    <dgm:cxn modelId="{435A3B46-CA71-4099-A891-A28CD176E3DA}" type="presParOf" srcId="{053B09E8-699C-46D5-A283-5CDD5FD35D75}" destId="{101CBBC5-E2DE-4C78-A2AE-A8A17D7B84D2}" srcOrd="0" destOrd="0" presId="urn:microsoft.com/office/officeart/2018/2/layout/IconVerticalSolidList"/>
    <dgm:cxn modelId="{26E82E7F-5237-47DF-B1B0-303D67034883}" type="presParOf" srcId="{053B09E8-699C-46D5-A283-5CDD5FD35D75}" destId="{CB6BEC28-A439-434F-A0CB-B6CCEB9D5629}" srcOrd="1" destOrd="0" presId="urn:microsoft.com/office/officeart/2018/2/layout/IconVerticalSolidList"/>
    <dgm:cxn modelId="{7CE10E0B-2207-4C03-A233-B2B0608AB96F}" type="presParOf" srcId="{053B09E8-699C-46D5-A283-5CDD5FD35D75}" destId="{F5EE3C1C-0D93-4A2A-8CE9-DC56A683A1CD}" srcOrd="2" destOrd="0" presId="urn:microsoft.com/office/officeart/2018/2/layout/IconVerticalSolidList"/>
    <dgm:cxn modelId="{CB2A2199-36DC-40E4-9820-4DDAABAEFEF5}" type="presParOf" srcId="{053B09E8-699C-46D5-A283-5CDD5FD35D75}" destId="{BE9DE243-8DF8-485A-8B54-7E6383DC066B}" srcOrd="3" destOrd="0" presId="urn:microsoft.com/office/officeart/2018/2/layout/IconVerticalSolidList"/>
    <dgm:cxn modelId="{E5C4C66A-A8D8-47F4-94B4-F86906ED9AD7}" type="presParOf" srcId="{0AFB4C0A-6A69-4340-834B-94C84C59EA4D}" destId="{927FB940-F0A0-447B-B4FB-4385F052FA0C}" srcOrd="3" destOrd="0" presId="urn:microsoft.com/office/officeart/2018/2/layout/IconVerticalSolidList"/>
    <dgm:cxn modelId="{FB804618-6396-47C2-930B-A7701F7CF589}" type="presParOf" srcId="{0AFB4C0A-6A69-4340-834B-94C84C59EA4D}" destId="{891D1424-BF1D-453D-928F-8BEE1285D4A3}" srcOrd="4" destOrd="0" presId="urn:microsoft.com/office/officeart/2018/2/layout/IconVerticalSolidList"/>
    <dgm:cxn modelId="{2433A4C3-3C45-4C7A-8BA4-6E5D3CF59001}" type="presParOf" srcId="{891D1424-BF1D-453D-928F-8BEE1285D4A3}" destId="{46EEF28C-7261-420B-81C5-A2E5D976F938}" srcOrd="0" destOrd="0" presId="urn:microsoft.com/office/officeart/2018/2/layout/IconVerticalSolidList"/>
    <dgm:cxn modelId="{01209077-4182-486B-A36A-64C153FCB15B}" type="presParOf" srcId="{891D1424-BF1D-453D-928F-8BEE1285D4A3}" destId="{B38E2A6A-4881-43D0-9A49-6A1C44ABB020}" srcOrd="1" destOrd="0" presId="urn:microsoft.com/office/officeart/2018/2/layout/IconVerticalSolidList"/>
    <dgm:cxn modelId="{307DDE4A-748A-4B25-BA67-BD6998A1ECCD}" type="presParOf" srcId="{891D1424-BF1D-453D-928F-8BEE1285D4A3}" destId="{09FF8863-FBE1-428C-BDE5-CB5A251CF3DD}" srcOrd="2" destOrd="0" presId="urn:microsoft.com/office/officeart/2018/2/layout/IconVerticalSolidList"/>
    <dgm:cxn modelId="{7F9E72A7-37DC-48D6-A4D5-32936D878153}" type="presParOf" srcId="{891D1424-BF1D-453D-928F-8BEE1285D4A3}" destId="{980F38D8-3F0F-4276-A3B5-0DF411BF5C23}" srcOrd="3" destOrd="0" presId="urn:microsoft.com/office/officeart/2018/2/layout/IconVerticalSolidList"/>
    <dgm:cxn modelId="{C05DEBD9-F03D-4F03-B3B5-C33991DBF437}" type="presParOf" srcId="{0AFB4C0A-6A69-4340-834B-94C84C59EA4D}" destId="{34F30FC7-B4B1-4E4F-9ED9-FC05FD8237BB}" srcOrd="5" destOrd="0" presId="urn:microsoft.com/office/officeart/2018/2/layout/IconVerticalSolidList"/>
    <dgm:cxn modelId="{988F396E-6E6A-41B0-928F-F2EA10F3BC52}" type="presParOf" srcId="{0AFB4C0A-6A69-4340-834B-94C84C59EA4D}" destId="{B539DCCD-F1F5-4DF9-B0B3-4895C1BCC83D}" srcOrd="6" destOrd="0" presId="urn:microsoft.com/office/officeart/2018/2/layout/IconVerticalSolidList"/>
    <dgm:cxn modelId="{AAFF7B7B-FBBC-4FEF-8469-832C08B1A835}" type="presParOf" srcId="{B539DCCD-F1F5-4DF9-B0B3-4895C1BCC83D}" destId="{8CAD9F70-70E7-48C4-A53B-C54B5A91842A}" srcOrd="0" destOrd="0" presId="urn:microsoft.com/office/officeart/2018/2/layout/IconVerticalSolidList"/>
    <dgm:cxn modelId="{8681263B-A4C5-4786-94F4-76CD0AF384B8}" type="presParOf" srcId="{B539DCCD-F1F5-4DF9-B0B3-4895C1BCC83D}" destId="{F16CCEFF-EADB-40F7-AA10-71D1D52AA468}" srcOrd="1" destOrd="0" presId="urn:microsoft.com/office/officeart/2018/2/layout/IconVerticalSolidList"/>
    <dgm:cxn modelId="{15490C04-E944-4F76-8C5F-44734B61C8C1}" type="presParOf" srcId="{B539DCCD-F1F5-4DF9-B0B3-4895C1BCC83D}" destId="{315283C1-704A-47F5-B9BD-796CEA00D5B9}" srcOrd="2" destOrd="0" presId="urn:microsoft.com/office/officeart/2018/2/layout/IconVerticalSolidList"/>
    <dgm:cxn modelId="{E91BD808-6F26-4699-9A67-244BA831F765}" type="presParOf" srcId="{B539DCCD-F1F5-4DF9-B0B3-4895C1BCC83D}" destId="{EBA830DF-C0F7-43BD-A4C7-9970A5530713}" srcOrd="3" destOrd="0" presId="urn:microsoft.com/office/officeart/2018/2/layout/IconVerticalSolidList"/>
    <dgm:cxn modelId="{8CD0C8D7-77EE-4791-833C-C042ED7B23E0}" type="presParOf" srcId="{0AFB4C0A-6A69-4340-834B-94C84C59EA4D}" destId="{942DD850-2B7E-4286-AA1D-F08A54FC8C28}" srcOrd="7" destOrd="0" presId="urn:microsoft.com/office/officeart/2018/2/layout/IconVerticalSolidList"/>
    <dgm:cxn modelId="{FC994C6F-2BC5-4734-8045-DAE5D1E1436A}" type="presParOf" srcId="{0AFB4C0A-6A69-4340-834B-94C84C59EA4D}" destId="{F4216C80-8094-4796-AA2F-F0BFCF23169D}" srcOrd="8" destOrd="0" presId="urn:microsoft.com/office/officeart/2018/2/layout/IconVerticalSolidList"/>
    <dgm:cxn modelId="{03BCEFD0-7D07-40EF-851A-06CE084CE28C}" type="presParOf" srcId="{F4216C80-8094-4796-AA2F-F0BFCF23169D}" destId="{55BC142D-E811-44CC-801B-531EC3193861}" srcOrd="0" destOrd="0" presId="urn:microsoft.com/office/officeart/2018/2/layout/IconVerticalSolidList"/>
    <dgm:cxn modelId="{F7948E36-88F0-4549-A830-A9F46A26260D}" type="presParOf" srcId="{F4216C80-8094-4796-AA2F-F0BFCF23169D}" destId="{76541A6A-8C95-4BD5-BDCA-34251DF57770}" srcOrd="1" destOrd="0" presId="urn:microsoft.com/office/officeart/2018/2/layout/IconVerticalSolidList"/>
    <dgm:cxn modelId="{865FDAD7-1369-4B1C-A814-DDCA1326D5FE}" type="presParOf" srcId="{F4216C80-8094-4796-AA2F-F0BFCF23169D}" destId="{1D4129E5-1E75-421E-9A21-B54A38DC5587}" srcOrd="2" destOrd="0" presId="urn:microsoft.com/office/officeart/2018/2/layout/IconVerticalSolidList"/>
    <dgm:cxn modelId="{F6BADEAC-D4DD-4DCE-8A7D-8D46BCA7ABD7}" type="presParOf" srcId="{F4216C80-8094-4796-AA2F-F0BFCF23169D}" destId="{1815C74C-357D-4788-9F84-62D137A523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1D3B4-F51F-47A2-A84E-3D7324FFD748}">
      <dsp:nvSpPr>
        <dsp:cNvPr id="0" name=""/>
        <dsp:cNvSpPr/>
      </dsp:nvSpPr>
      <dsp:spPr>
        <a:xfrm>
          <a:off x="0" y="3143"/>
          <a:ext cx="10058399" cy="6695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CEE134-7F60-4BFC-9BF2-D67FF3C002C6}">
      <dsp:nvSpPr>
        <dsp:cNvPr id="0" name=""/>
        <dsp:cNvSpPr/>
      </dsp:nvSpPr>
      <dsp:spPr>
        <a:xfrm>
          <a:off x="202527" y="153783"/>
          <a:ext cx="368231" cy="368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E14E2-F69D-451B-86F6-E18020ADDEE7}">
      <dsp:nvSpPr>
        <dsp:cNvPr id="0" name=""/>
        <dsp:cNvSpPr/>
      </dsp:nvSpPr>
      <dsp:spPr>
        <a:xfrm>
          <a:off x="773286" y="3143"/>
          <a:ext cx="9285113" cy="66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57" tIns="70857" rIns="70857" bIns="708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773286" y="3143"/>
        <a:ext cx="9285113" cy="669512"/>
      </dsp:txXfrm>
    </dsp:sp>
    <dsp:sp modelId="{101CBBC5-E2DE-4C78-A2AE-A8A17D7B84D2}">
      <dsp:nvSpPr>
        <dsp:cNvPr id="0" name=""/>
        <dsp:cNvSpPr/>
      </dsp:nvSpPr>
      <dsp:spPr>
        <a:xfrm>
          <a:off x="0" y="840033"/>
          <a:ext cx="10058399" cy="6695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BEC28-A439-434F-A0CB-B6CCEB9D5629}">
      <dsp:nvSpPr>
        <dsp:cNvPr id="0" name=""/>
        <dsp:cNvSpPr/>
      </dsp:nvSpPr>
      <dsp:spPr>
        <a:xfrm>
          <a:off x="202527" y="990673"/>
          <a:ext cx="368231" cy="3682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DE243-8DF8-485A-8B54-7E6383DC066B}">
      <dsp:nvSpPr>
        <dsp:cNvPr id="0" name=""/>
        <dsp:cNvSpPr/>
      </dsp:nvSpPr>
      <dsp:spPr>
        <a:xfrm>
          <a:off x="773286" y="840033"/>
          <a:ext cx="9285113" cy="66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57" tIns="70857" rIns="70857" bIns="708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Motivation</a:t>
          </a:r>
        </a:p>
      </dsp:txBody>
      <dsp:txXfrm>
        <a:off x="773286" y="840033"/>
        <a:ext cx="9285113" cy="669512"/>
      </dsp:txXfrm>
    </dsp:sp>
    <dsp:sp modelId="{46EEF28C-7261-420B-81C5-A2E5D976F938}">
      <dsp:nvSpPr>
        <dsp:cNvPr id="0" name=""/>
        <dsp:cNvSpPr/>
      </dsp:nvSpPr>
      <dsp:spPr>
        <a:xfrm>
          <a:off x="0" y="1676923"/>
          <a:ext cx="10058399" cy="6695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E2A6A-4881-43D0-9A49-6A1C44ABB020}">
      <dsp:nvSpPr>
        <dsp:cNvPr id="0" name=""/>
        <dsp:cNvSpPr/>
      </dsp:nvSpPr>
      <dsp:spPr>
        <a:xfrm>
          <a:off x="202527" y="1827564"/>
          <a:ext cx="368231" cy="3682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F38D8-3F0F-4276-A3B5-0DF411BF5C23}">
      <dsp:nvSpPr>
        <dsp:cNvPr id="0" name=""/>
        <dsp:cNvSpPr/>
      </dsp:nvSpPr>
      <dsp:spPr>
        <a:xfrm>
          <a:off x="773286" y="1676923"/>
          <a:ext cx="9285113" cy="66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57" tIns="70857" rIns="70857" bIns="708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Architecture</a:t>
          </a:r>
        </a:p>
      </dsp:txBody>
      <dsp:txXfrm>
        <a:off x="773286" y="1676923"/>
        <a:ext cx="9285113" cy="669512"/>
      </dsp:txXfrm>
    </dsp:sp>
    <dsp:sp modelId="{8CAD9F70-70E7-48C4-A53B-C54B5A91842A}">
      <dsp:nvSpPr>
        <dsp:cNvPr id="0" name=""/>
        <dsp:cNvSpPr/>
      </dsp:nvSpPr>
      <dsp:spPr>
        <a:xfrm>
          <a:off x="0" y="2513814"/>
          <a:ext cx="10058399" cy="6695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CCEFF-EADB-40F7-AA10-71D1D52AA468}">
      <dsp:nvSpPr>
        <dsp:cNvPr id="0" name=""/>
        <dsp:cNvSpPr/>
      </dsp:nvSpPr>
      <dsp:spPr>
        <a:xfrm>
          <a:off x="202527" y="2664454"/>
          <a:ext cx="368231" cy="3682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830DF-C0F7-43BD-A4C7-9970A5530713}">
      <dsp:nvSpPr>
        <dsp:cNvPr id="0" name=""/>
        <dsp:cNvSpPr/>
      </dsp:nvSpPr>
      <dsp:spPr>
        <a:xfrm>
          <a:off x="773286" y="2513814"/>
          <a:ext cx="9285113" cy="66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57" tIns="70857" rIns="70857" bIns="708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Training process + limitations</a:t>
          </a:r>
        </a:p>
      </dsp:txBody>
      <dsp:txXfrm>
        <a:off x="773286" y="2513814"/>
        <a:ext cx="9285113" cy="669512"/>
      </dsp:txXfrm>
    </dsp:sp>
    <dsp:sp modelId="{55BC142D-E811-44CC-801B-531EC3193861}">
      <dsp:nvSpPr>
        <dsp:cNvPr id="0" name=""/>
        <dsp:cNvSpPr/>
      </dsp:nvSpPr>
      <dsp:spPr>
        <a:xfrm>
          <a:off x="0" y="3350704"/>
          <a:ext cx="10058399" cy="6695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41A6A-8C95-4BD5-BDCA-34251DF57770}">
      <dsp:nvSpPr>
        <dsp:cNvPr id="0" name=""/>
        <dsp:cNvSpPr/>
      </dsp:nvSpPr>
      <dsp:spPr>
        <a:xfrm>
          <a:off x="202527" y="3501344"/>
          <a:ext cx="368231" cy="3682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5C74C-357D-4788-9F84-62D137A52339}">
      <dsp:nvSpPr>
        <dsp:cNvPr id="0" name=""/>
        <dsp:cNvSpPr/>
      </dsp:nvSpPr>
      <dsp:spPr>
        <a:xfrm>
          <a:off x="773286" y="3350704"/>
          <a:ext cx="9285113" cy="66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57" tIns="70857" rIns="70857" bIns="708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Results</a:t>
          </a:r>
        </a:p>
      </dsp:txBody>
      <dsp:txXfrm>
        <a:off x="773286" y="3350704"/>
        <a:ext cx="9285113" cy="669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3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7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06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3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8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1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3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44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1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AF23021-0A22-43ED-9E18-19F30A5F2ADE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70726E6-5D12-4B76-B164-664A4FD3586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92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 descr="How to Train StyleGAN to Generate Realistic Faces | by Kayo Yin | Towards  Data Science">
            <a:extLst>
              <a:ext uri="{FF2B5EF4-FFF2-40B4-BE49-F238E27FC236}">
                <a16:creationId xmlns:a16="http://schemas.microsoft.com/office/drawing/2014/main" id="{4E05FA88-2A87-1CD2-BABB-F80FEF85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4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A2860C-8795-C3AB-CBA2-03CA020C0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StyleGAN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65E8C-4DD1-0F6C-4D37-699A93D88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Paper by: Karras et al (2019)</a:t>
            </a:r>
          </a:p>
          <a:p>
            <a:r>
              <a:rPr lang="en-US" dirty="0">
                <a:solidFill>
                  <a:srgbClr val="FFFFFF"/>
                </a:solidFill>
              </a:rPr>
              <a:t>Presentation by: Yael &amp; Shahar</a:t>
            </a:r>
          </a:p>
        </p:txBody>
      </p:sp>
    </p:spTree>
    <p:extLst>
      <p:ext uri="{BB962C8B-B14F-4D97-AF65-F5344CB8AC3E}">
        <p14:creationId xmlns:p14="http://schemas.microsoft.com/office/powerpoint/2010/main" val="326275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78F90-7AAA-BAD7-7B8C-3E0798169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6C90-F27B-E53F-9642-3F9D1E51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44C00-08CB-A2C1-7A38-D84FABAC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402143" cy="4023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BD582C"/>
                </a:solidFill>
              </a:rPr>
              <a:t>Style Mixing</a:t>
            </a:r>
          </a:p>
          <a:p>
            <a:pPr lvl="1"/>
            <a:r>
              <a:rPr lang="en-US" sz="2400" dirty="0"/>
              <a:t>Instead of using a single latent vector w for the entire image, </a:t>
            </a:r>
            <a:r>
              <a:rPr lang="en-US" sz="2400" b="1" dirty="0"/>
              <a:t>StyleGAN can combine different latent vectors </a:t>
            </a:r>
            <a:r>
              <a:rPr lang="en-US" sz="2400" dirty="0"/>
              <a:t>for different layers of the generator.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2" descr="Generative Adversarial Network ...">
            <a:extLst>
              <a:ext uri="{FF2B5EF4-FFF2-40B4-BE49-F238E27FC236}">
                <a16:creationId xmlns:a16="http://schemas.microsoft.com/office/drawing/2014/main" id="{F653E60B-9D54-3B1C-280F-E27662EC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049" y="-1"/>
            <a:ext cx="3122951" cy="35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D054FA-746F-23BB-A697-28D6841B577C}"/>
              </a:ext>
            </a:extLst>
          </p:cNvPr>
          <p:cNvSpPr/>
          <p:nvPr/>
        </p:nvSpPr>
        <p:spPr>
          <a:xfrm>
            <a:off x="9069048" y="-1"/>
            <a:ext cx="3122952" cy="3563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09EDF2-BE14-7543-100A-1D28EB680A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2" b="41943"/>
          <a:stretch/>
        </p:blipFill>
        <p:spPr>
          <a:xfrm>
            <a:off x="-150643" y="3522705"/>
            <a:ext cx="4977476" cy="333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0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A23AF-5E4B-97F8-2F68-1E46E6ED7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90A4D-ADA3-73DC-8C3D-783A52DE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F3F3C-A0E7-7A3E-64B8-7F30FB65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 Mixing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C2249-2C22-0234-3C7E-411040D2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2" b="41943"/>
          <a:stretch/>
        </p:blipFill>
        <p:spPr>
          <a:xfrm>
            <a:off x="-150643" y="3169537"/>
            <a:ext cx="5504532" cy="3688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57155-1D40-9B0D-80C0-2BD7EA17F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285" y="1690688"/>
            <a:ext cx="6916115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80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EB9A-1760-FD4B-EF4E-14063F91D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4434-F674-55E3-C7CB-F06D0BD6D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5D92F-E65C-4E59-ED9D-CE152AA0E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 Mixing + Paper’s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A20813-6DF0-4F41-A136-DEC2654730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2" t="1" b="-3022"/>
          <a:stretch/>
        </p:blipFill>
        <p:spPr>
          <a:xfrm>
            <a:off x="6096000" y="312831"/>
            <a:ext cx="5504532" cy="6545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DC5A9-BCB1-4D2E-D34C-FDFA401975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634"/>
          <a:stretch/>
        </p:blipFill>
        <p:spPr>
          <a:xfrm>
            <a:off x="0" y="2658082"/>
            <a:ext cx="6096000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78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E0244-CE93-4341-02F7-7A6F4588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dirty="0"/>
              <a:t>The training process</a:t>
            </a:r>
          </a:p>
        </p:txBody>
      </p:sp>
      <p:pic>
        <p:nvPicPr>
          <p:cNvPr id="5" name="Picture 4" descr="Kettlebells on the floor">
            <a:extLst>
              <a:ext uri="{FF2B5EF4-FFF2-40B4-BE49-F238E27FC236}">
                <a16:creationId xmlns:a16="http://schemas.microsoft.com/office/drawing/2014/main" id="{4578D0CA-95CB-5404-BE71-6639AD1C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97" r="5383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B56B5-40B5-C7D9-B9AC-F9D7FBD04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BD582C"/>
                </a:solidFill>
              </a:rPr>
              <a:t>Long</a:t>
            </a:r>
          </a:p>
          <a:p>
            <a:pPr lvl="1"/>
            <a:r>
              <a:rPr lang="en-US" sz="2400" dirty="0"/>
              <a:t>Around 25 mins per epoch (for us)</a:t>
            </a:r>
          </a:p>
          <a:p>
            <a:pPr lvl="1"/>
            <a:r>
              <a:rPr lang="en-US" sz="2400" dirty="0"/>
              <a:t>StyleGAN saw good results initially after </a:t>
            </a:r>
            <a:r>
              <a:rPr lang="en-US" sz="2400" b="1" dirty="0"/>
              <a:t>920 epochs</a:t>
            </a:r>
            <a:endParaRPr lang="en-US" sz="2400" dirty="0"/>
          </a:p>
          <a:p>
            <a:r>
              <a:rPr lang="en-US" sz="2800" dirty="0">
                <a:solidFill>
                  <a:srgbClr val="BD582C"/>
                </a:solidFill>
              </a:rPr>
              <a:t>Inconsistent</a:t>
            </a:r>
          </a:p>
          <a:p>
            <a:pPr lvl="1"/>
            <a:r>
              <a:rPr lang="en-US" sz="2400" dirty="0"/>
              <a:t>We will show examples soon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9948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7F13-56AA-1515-66A8-35A3C46E6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6F5D-14B3-9C65-66F6-D55D1173C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BD582C"/>
                </a:solidFill>
              </a:rPr>
              <a:t>NVIDIA</a:t>
            </a:r>
            <a:r>
              <a:rPr lang="en-US" sz="3200" dirty="0"/>
              <a:t> had a full week of training over 8 V100 GPUs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US" sz="3200" dirty="0"/>
          </a:p>
          <a:p>
            <a:r>
              <a:rPr lang="en-US" sz="3200" dirty="0">
                <a:solidFill>
                  <a:srgbClr val="BD582C"/>
                </a:solidFill>
              </a:rPr>
              <a:t>We</a:t>
            </a:r>
            <a:r>
              <a:rPr lang="en-US" sz="3200" dirty="0"/>
              <a:t> have 3 hours a day, using 1 T4 </a:t>
            </a:r>
            <a:r>
              <a:rPr lang="en-US" sz="3200" dirty="0">
                <a:sym typeface="Wingdings" panose="05000000000000000000" pitchFamily="2" charset="2"/>
              </a:rPr>
              <a:t></a:t>
            </a:r>
          </a:p>
          <a:p>
            <a:endParaRPr lang="en-US" sz="3200" dirty="0"/>
          </a:p>
        </p:txBody>
      </p:sp>
      <p:pic>
        <p:nvPicPr>
          <p:cNvPr id="27650" name="Picture 2" descr="Phrase Limitations Stock Illustrations ...">
            <a:extLst>
              <a:ext uri="{FF2B5EF4-FFF2-40B4-BE49-F238E27FC236}">
                <a16:creationId xmlns:a16="http://schemas.microsoft.com/office/drawing/2014/main" id="{0546CD56-3746-AD2F-0843-79852EE9F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033" y="4114800"/>
            <a:ext cx="3497967" cy="222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D378D3-3A39-CC89-4660-C232512B0F7D}"/>
              </a:ext>
            </a:extLst>
          </p:cNvPr>
          <p:cNvSpPr txBox="1">
            <a:spLocks/>
          </p:cNvSpPr>
          <p:nvPr/>
        </p:nvSpPr>
        <p:spPr>
          <a:xfrm>
            <a:off x="9048931" y="4004923"/>
            <a:ext cx="2788170" cy="2440094"/>
          </a:xfrm>
          <a:prstGeom prst="rect">
            <a:avLst/>
          </a:prstGeom>
        </p:spPr>
        <p:txBody>
          <a:bodyPr vert="horz" lIns="0" tIns="45720" rIns="0" bIns="45720" rtlCol="0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olidFill>
                  <a:srgbClr val="BD582C"/>
                </a:solidFill>
                <a:sym typeface="Wingdings" panose="05000000000000000000" pitchFamily="2" charset="2"/>
              </a:rPr>
              <a:t>The solution:</a:t>
            </a:r>
          </a:p>
          <a:p>
            <a:r>
              <a:rPr lang="en-US" sz="3200" dirty="0">
                <a:sym typeface="Wingdings" panose="05000000000000000000" pitchFamily="2" charset="2"/>
              </a:rPr>
              <a:t>Generating 128X128 instead of 1024X1024!</a:t>
            </a:r>
          </a:p>
          <a:p>
            <a:r>
              <a:rPr lang="en-US" sz="3200" dirty="0">
                <a:sym typeface="Wingdings" panose="05000000000000000000" pitchFamily="2" charset="2"/>
              </a:rPr>
              <a:t>Smaller training and way less complex network (due to progressive GAN)</a:t>
            </a:r>
          </a:p>
        </p:txBody>
      </p:sp>
    </p:spTree>
    <p:extLst>
      <p:ext uri="{BB962C8B-B14F-4D97-AF65-F5344CB8AC3E}">
        <p14:creationId xmlns:p14="http://schemas.microsoft.com/office/powerpoint/2010/main" val="2288946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BD394-AE58-2E35-3457-FCDBA609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8B2E-6A33-177C-3676-BA28F8F0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E70B-74B8-C1B4-A951-13CAE3171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896818" cy="1242240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>
                <a:solidFill>
                  <a:srgbClr val="BD582C"/>
                </a:solidFill>
              </a:rPr>
              <a:t>NVIDIA</a:t>
            </a:r>
            <a:r>
              <a:rPr lang="en-US" sz="3200" dirty="0"/>
              <a:t> had a full week of training over 8 V100 GPUs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US" sz="3200" dirty="0"/>
          </a:p>
          <a:p>
            <a:r>
              <a:rPr lang="en-US" sz="3200" dirty="0">
                <a:solidFill>
                  <a:srgbClr val="BD582C"/>
                </a:solidFill>
              </a:rPr>
              <a:t>We</a:t>
            </a:r>
            <a:r>
              <a:rPr lang="en-US" sz="3200" dirty="0"/>
              <a:t> have 3 hours a day, using 1 T4 </a:t>
            </a:r>
            <a:r>
              <a:rPr lang="en-US" sz="3200" dirty="0">
                <a:sym typeface="Wingdings" panose="05000000000000000000" pitchFamily="2" charset="2"/>
              </a:rPr>
              <a:t></a:t>
            </a:r>
          </a:p>
          <a:p>
            <a:endParaRPr lang="en-US" sz="3200" dirty="0"/>
          </a:p>
        </p:txBody>
      </p:sp>
      <p:pic>
        <p:nvPicPr>
          <p:cNvPr id="27650" name="Picture 2" descr="Phrase Limitations Stock Illustrations ...">
            <a:extLst>
              <a:ext uri="{FF2B5EF4-FFF2-40B4-BE49-F238E27FC236}">
                <a16:creationId xmlns:a16="http://schemas.microsoft.com/office/drawing/2014/main" id="{6E1E85D3-88CF-DC32-CE31-CDF404AF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033" y="4114800"/>
            <a:ext cx="3497967" cy="222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6B3131-3DCC-D023-DADC-CACDF4561BEB}"/>
              </a:ext>
            </a:extLst>
          </p:cNvPr>
          <p:cNvSpPr txBox="1">
            <a:spLocks/>
          </p:cNvSpPr>
          <p:nvPr/>
        </p:nvSpPr>
        <p:spPr>
          <a:xfrm>
            <a:off x="1036320" y="1845734"/>
            <a:ext cx="7118329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olidFill>
                  <a:srgbClr val="BD582C"/>
                </a:solidFill>
                <a:sym typeface="Wingdings" panose="05000000000000000000" pitchFamily="2" charset="2"/>
              </a:rPr>
              <a:t>The solution:</a:t>
            </a:r>
          </a:p>
          <a:p>
            <a:r>
              <a:rPr lang="en-US" sz="3200" dirty="0">
                <a:sym typeface="Wingdings" panose="05000000000000000000" pitchFamily="2" charset="2"/>
              </a:rPr>
              <a:t>Generating 128X128 instead of 1024X1024!</a:t>
            </a:r>
          </a:p>
          <a:p>
            <a:r>
              <a:rPr lang="en-US" sz="3200" dirty="0">
                <a:sym typeface="Wingdings" panose="05000000000000000000" pitchFamily="2" charset="2"/>
              </a:rPr>
              <a:t>Smaller training and way less complex network (due to progressive GAN)</a:t>
            </a:r>
          </a:p>
        </p:txBody>
      </p:sp>
    </p:spTree>
    <p:extLst>
      <p:ext uri="{BB962C8B-B14F-4D97-AF65-F5344CB8AC3E}">
        <p14:creationId xmlns:p14="http://schemas.microsoft.com/office/powerpoint/2010/main" val="783728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DFEA1-53C7-37C2-DB84-6FEAF454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Here are our results:</a:t>
            </a:r>
          </a:p>
        </p:txBody>
      </p:sp>
      <p:pic>
        <p:nvPicPr>
          <p:cNvPr id="7" name="Graphic 6" descr="Test tubes">
            <a:extLst>
              <a:ext uri="{FF2B5EF4-FFF2-40B4-BE49-F238E27FC236}">
                <a16:creationId xmlns:a16="http://schemas.microsoft.com/office/drawing/2014/main" id="{6564B15C-3F60-597B-25F9-30F10151E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471D8-26B0-F8EA-C6DC-B3BB15536774}"/>
              </a:ext>
            </a:extLst>
          </p:cNvPr>
          <p:cNvSpPr txBox="1"/>
          <p:nvPr/>
        </p:nvSpPr>
        <p:spPr>
          <a:xfrm>
            <a:off x="5741233" y="4676931"/>
            <a:ext cx="515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Creepy images alert!!!!</a:t>
            </a:r>
          </a:p>
        </p:txBody>
      </p:sp>
    </p:spTree>
    <p:extLst>
      <p:ext uri="{BB962C8B-B14F-4D97-AF65-F5344CB8AC3E}">
        <p14:creationId xmlns:p14="http://schemas.microsoft.com/office/powerpoint/2010/main" val="1259152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15E56-54C5-B0E1-A773-BCCCCECAF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E7E705-FFE7-5C35-9DAB-4ECCD5BCF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D5B45B-6CAD-0674-9E53-C45623A39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DF7C30-3DD1-6781-08CB-380848826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C83421-9016-8DEB-3B51-ED63DA52C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4CF8-ED24-D0E3-1E68-075202783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Here are our results:</a:t>
            </a:r>
          </a:p>
        </p:txBody>
      </p:sp>
      <p:pic>
        <p:nvPicPr>
          <p:cNvPr id="7" name="Graphic 6" descr="Test tubes">
            <a:extLst>
              <a:ext uri="{FF2B5EF4-FFF2-40B4-BE49-F238E27FC236}">
                <a16:creationId xmlns:a16="http://schemas.microsoft.com/office/drawing/2014/main" id="{69543DA6-1C25-A210-D56C-6A6884AC3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76AFAE-323C-2E1F-B0B1-49BB7EE5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706C0FC-1C30-D5A9-E306-F2623FE4E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7243DF-117B-A120-8842-223B04720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787CE-AAD4-5D6C-38A7-E97F91B01F4F}"/>
              </a:ext>
            </a:extLst>
          </p:cNvPr>
          <p:cNvSpPr txBox="1"/>
          <p:nvPr/>
        </p:nvSpPr>
        <p:spPr>
          <a:xfrm>
            <a:off x="5741233" y="4676931"/>
            <a:ext cx="515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u="sng" dirty="0">
                <a:solidFill>
                  <a:srgbClr val="FF0000"/>
                </a:solidFill>
              </a:rPr>
              <a:t>Creepy images alert!!!!</a:t>
            </a:r>
          </a:p>
        </p:txBody>
      </p:sp>
    </p:spTree>
    <p:extLst>
      <p:ext uri="{BB962C8B-B14F-4D97-AF65-F5344CB8AC3E}">
        <p14:creationId xmlns:p14="http://schemas.microsoft.com/office/powerpoint/2010/main" val="419886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BF7FD-B9B6-C33B-5675-C1F378CC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3BB2-95A1-EB69-663B-F9BF2E2F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54279-927A-321C-E0B0-45800A304CE9}"/>
              </a:ext>
            </a:extLst>
          </p:cNvPr>
          <p:cNvSpPr txBox="1"/>
          <p:nvPr/>
        </p:nvSpPr>
        <p:spPr>
          <a:xfrm>
            <a:off x="2833142" y="937939"/>
            <a:ext cx="899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BD582C"/>
                </a:solidFill>
              </a:rPr>
              <a:t>0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5A751B3-88C7-7386-F372-DC7A7CB7B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6250" y="2090739"/>
            <a:ext cx="11239500" cy="13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FCEF9-91E9-B3A1-80C3-6B2F90B23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76250" y="3429000"/>
            <a:ext cx="112395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401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E0D0C-7AFE-EA7F-3E31-B6B2434A2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73AFEED-54E3-E791-D528-FBDA933B0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1"/>
          <a:stretch/>
        </p:blipFill>
        <p:spPr bwMode="auto">
          <a:xfrm>
            <a:off x="466725" y="3419475"/>
            <a:ext cx="1125855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3AD80-6009-4F10-6889-D927BEC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6D36A07-8A67-103E-9DFC-701B0D9E9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6250" y="2090739"/>
            <a:ext cx="11239500" cy="13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FAB881-7194-177D-1958-C2BC9D725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8099"/>
          <a:stretch/>
        </p:blipFill>
        <p:spPr bwMode="auto">
          <a:xfrm>
            <a:off x="476250" y="3429000"/>
            <a:ext cx="133756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6DC9F-72B2-5F2E-349C-0F340B15C7FF}"/>
              </a:ext>
            </a:extLst>
          </p:cNvPr>
          <p:cNvSpPr txBox="1"/>
          <p:nvPr/>
        </p:nvSpPr>
        <p:spPr>
          <a:xfrm>
            <a:off x="2833142" y="937939"/>
            <a:ext cx="899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BD582C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15490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BA3E-E1A5-E44C-7667-8F35149D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4C93586-FB7A-7CEE-1956-DBF3D4C464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0769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F741-FC21-BFAC-46A5-5EE75986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0FFD4E43-5904-C307-C7CA-238FC06FC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81013" y="3428999"/>
            <a:ext cx="11229975" cy="1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3A00C0F-F557-28CB-6AC9-D6D0D9938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1" r="74721"/>
          <a:stretch/>
        </p:blipFill>
        <p:spPr bwMode="auto">
          <a:xfrm>
            <a:off x="466725" y="3419475"/>
            <a:ext cx="2846101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4F4771-2833-DAE5-129C-7EF9C5EE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31E84EF-E046-85CB-CBBC-6A3064AD5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6250" y="2090739"/>
            <a:ext cx="11239500" cy="13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EDF128-BACD-E415-2A4B-8AE67DFAB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8099"/>
          <a:stretch/>
        </p:blipFill>
        <p:spPr bwMode="auto">
          <a:xfrm>
            <a:off x="476250" y="3429000"/>
            <a:ext cx="133756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2D17D8-694A-895C-EA5B-0C6D91EE3EF4}"/>
              </a:ext>
            </a:extLst>
          </p:cNvPr>
          <p:cNvSpPr txBox="1"/>
          <p:nvPr/>
        </p:nvSpPr>
        <p:spPr>
          <a:xfrm>
            <a:off x="2833142" y="937939"/>
            <a:ext cx="899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BD582C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04664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6B8B5-D2AF-8250-33B9-3B860A49F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7C021D8F-1A60-9DCC-FF2E-777778C5E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648" r="-297"/>
          <a:stretch/>
        </p:blipFill>
        <p:spPr bwMode="auto">
          <a:xfrm>
            <a:off x="504825" y="3419474"/>
            <a:ext cx="11215689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B1FCC64-D2C9-BD4E-0203-35C6DAEC4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2636"/>
          <a:stretch/>
        </p:blipFill>
        <p:spPr bwMode="auto">
          <a:xfrm>
            <a:off x="481014" y="3428999"/>
            <a:ext cx="4195918" cy="1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3A9902C-C200-0992-F235-2A9C1E699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1" r="74721"/>
          <a:stretch/>
        </p:blipFill>
        <p:spPr bwMode="auto">
          <a:xfrm>
            <a:off x="466725" y="3419475"/>
            <a:ext cx="2846101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FAC66F-341C-5C43-1153-7F7AB537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2FF38BD-61CB-32EC-D1E8-0DF3E32E0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6250" y="2090739"/>
            <a:ext cx="11239500" cy="13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4A2666-8EB5-D7BF-8EED-645907AFB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8099"/>
          <a:stretch/>
        </p:blipFill>
        <p:spPr bwMode="auto">
          <a:xfrm>
            <a:off x="476250" y="3429000"/>
            <a:ext cx="133756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3234A-0FE9-4BCA-3065-DEDCD7AC0C13}"/>
              </a:ext>
            </a:extLst>
          </p:cNvPr>
          <p:cNvSpPr txBox="1"/>
          <p:nvPr/>
        </p:nvSpPr>
        <p:spPr>
          <a:xfrm>
            <a:off x="2833142" y="937939"/>
            <a:ext cx="899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BD582C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73934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323C-E04B-CE50-7742-B7088593B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DC09DDA0-E293-526C-E77C-7C878BB57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"/>
          <a:stretch/>
        </p:blipFill>
        <p:spPr bwMode="auto">
          <a:xfrm>
            <a:off x="433388" y="2095500"/>
            <a:ext cx="1127759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AAC1C0A4-3E58-763A-507C-11C593B83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8" r="50000"/>
          <a:stretch/>
        </p:blipFill>
        <p:spPr bwMode="auto">
          <a:xfrm>
            <a:off x="504825" y="3419474"/>
            <a:ext cx="55911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3BEC74C8-E7E7-2C30-3494-F10A0C1F3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2636"/>
          <a:stretch/>
        </p:blipFill>
        <p:spPr bwMode="auto">
          <a:xfrm>
            <a:off x="481014" y="3428999"/>
            <a:ext cx="4195918" cy="1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D45F6E9-4B02-EEF3-2B2D-29B9DF358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1" r="74721"/>
          <a:stretch/>
        </p:blipFill>
        <p:spPr bwMode="auto">
          <a:xfrm>
            <a:off x="466725" y="3419475"/>
            <a:ext cx="2846101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AC8CE-BFA4-1C01-20E7-CABB76FC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1812706-C36D-6862-4C71-49D2405CC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6250" y="2090739"/>
            <a:ext cx="11239500" cy="13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FF0288-FF4E-9388-5273-39CC19B5C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8099"/>
          <a:stretch/>
        </p:blipFill>
        <p:spPr bwMode="auto">
          <a:xfrm>
            <a:off x="476250" y="3429000"/>
            <a:ext cx="133756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5FAE2-6110-B706-980A-E6FCAC6F9FC2}"/>
              </a:ext>
            </a:extLst>
          </p:cNvPr>
          <p:cNvSpPr txBox="1"/>
          <p:nvPr/>
        </p:nvSpPr>
        <p:spPr>
          <a:xfrm>
            <a:off x="2833142" y="937939"/>
            <a:ext cx="899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BD582C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92941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2F365-E2FB-48D0-2ED4-61832BBAF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>
            <a:extLst>
              <a:ext uri="{FF2B5EF4-FFF2-40B4-BE49-F238E27FC236}">
                <a16:creationId xmlns:a16="http://schemas.microsoft.com/office/drawing/2014/main" id="{4924E66F-954A-F207-BCDD-1A4E7AE0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071688"/>
            <a:ext cx="113157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079FB96D-F3A9-F100-483F-CCC945456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14"/>
          <a:stretch/>
        </p:blipFill>
        <p:spPr bwMode="auto">
          <a:xfrm>
            <a:off x="433389" y="2095500"/>
            <a:ext cx="707668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3E1E5418-3B79-469F-8018-D12189BEE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8" r="50000"/>
          <a:stretch/>
        </p:blipFill>
        <p:spPr bwMode="auto">
          <a:xfrm>
            <a:off x="504825" y="3419474"/>
            <a:ext cx="55911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803B0F83-5E8F-2D6E-88DE-9DDB8A057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2636"/>
          <a:stretch/>
        </p:blipFill>
        <p:spPr bwMode="auto">
          <a:xfrm>
            <a:off x="481014" y="3428999"/>
            <a:ext cx="4195918" cy="1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92C9D7C-3DE2-F567-AA40-CCFBEEC85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1" r="74721"/>
          <a:stretch/>
        </p:blipFill>
        <p:spPr bwMode="auto">
          <a:xfrm>
            <a:off x="466725" y="3419475"/>
            <a:ext cx="2846101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5992F-5EA5-D257-28E0-40F693C3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BE87B50-4C3F-C702-A441-E882E2CF2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6250" y="2090739"/>
            <a:ext cx="11239500" cy="13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CD508A-A9C5-C15E-C277-13C18C6B3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8099"/>
          <a:stretch/>
        </p:blipFill>
        <p:spPr bwMode="auto">
          <a:xfrm>
            <a:off x="476250" y="3429000"/>
            <a:ext cx="133756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C419F-4D88-C3E7-862A-4BBCA4D0EFA0}"/>
              </a:ext>
            </a:extLst>
          </p:cNvPr>
          <p:cNvSpPr txBox="1"/>
          <p:nvPr/>
        </p:nvSpPr>
        <p:spPr>
          <a:xfrm>
            <a:off x="2833142" y="937939"/>
            <a:ext cx="899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BD582C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04606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4021-50E5-5A19-EF7A-2DD1D87A8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09159C95-1F00-08AD-675E-049AA3C60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095500"/>
            <a:ext cx="113061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336F5EDD-8B11-8623-D50E-9E3B2C75D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3"/>
          <a:stretch/>
        </p:blipFill>
        <p:spPr bwMode="auto">
          <a:xfrm>
            <a:off x="438150" y="2071688"/>
            <a:ext cx="8466007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42558EAF-C008-978B-BE54-EE6D7CA69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14"/>
          <a:stretch/>
        </p:blipFill>
        <p:spPr bwMode="auto">
          <a:xfrm>
            <a:off x="433389" y="2095500"/>
            <a:ext cx="707668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D2BC3E0C-0000-6280-954E-EFE4EBEE4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8" r="50000"/>
          <a:stretch/>
        </p:blipFill>
        <p:spPr bwMode="auto">
          <a:xfrm>
            <a:off x="504825" y="3419474"/>
            <a:ext cx="55911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294E739C-A592-F61F-03F8-7D4E18236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2636"/>
          <a:stretch/>
        </p:blipFill>
        <p:spPr bwMode="auto">
          <a:xfrm>
            <a:off x="481014" y="3428999"/>
            <a:ext cx="4195918" cy="1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53FAD5B-4DAA-C87F-C5D6-3950D3039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1" r="74721"/>
          <a:stretch/>
        </p:blipFill>
        <p:spPr bwMode="auto">
          <a:xfrm>
            <a:off x="466725" y="3419475"/>
            <a:ext cx="2846101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C3D-C2B3-82DB-FC44-D98F083B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A55580-6832-E31C-293B-FC5FECD96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6250" y="2090739"/>
            <a:ext cx="11239500" cy="13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DCD062-C753-26E0-A0F7-B4138707D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8099"/>
          <a:stretch/>
        </p:blipFill>
        <p:spPr bwMode="auto">
          <a:xfrm>
            <a:off x="476250" y="3429000"/>
            <a:ext cx="133756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27C20-A62E-4A05-C146-6E4E523BC451}"/>
              </a:ext>
            </a:extLst>
          </p:cNvPr>
          <p:cNvSpPr txBox="1"/>
          <p:nvPr/>
        </p:nvSpPr>
        <p:spPr>
          <a:xfrm>
            <a:off x="2833142" y="937939"/>
            <a:ext cx="899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BD582C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47092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860E0-6DB0-0608-7DCD-06C020F80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D804DBF-471E-E0F0-E71E-03D49CF2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076450"/>
            <a:ext cx="112299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5E497FCA-2599-4A63-9AEB-16450E5AB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5"/>
          <a:stretch/>
        </p:blipFill>
        <p:spPr bwMode="auto">
          <a:xfrm>
            <a:off x="442913" y="2095500"/>
            <a:ext cx="984033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190828C0-8042-DFB1-3ABC-0904C2284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3"/>
          <a:stretch/>
        </p:blipFill>
        <p:spPr bwMode="auto">
          <a:xfrm>
            <a:off x="438150" y="2071688"/>
            <a:ext cx="8466007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FA6462D-3056-3357-8D0C-F4CABCA5D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14"/>
          <a:stretch/>
        </p:blipFill>
        <p:spPr bwMode="auto">
          <a:xfrm>
            <a:off x="433389" y="2095500"/>
            <a:ext cx="707668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C93409B0-68F0-972A-8D46-31F11A2B7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8" r="50000"/>
          <a:stretch/>
        </p:blipFill>
        <p:spPr bwMode="auto">
          <a:xfrm>
            <a:off x="504825" y="3419474"/>
            <a:ext cx="55911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C0613473-7747-F149-E15C-74A5CBAFC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2636"/>
          <a:stretch/>
        </p:blipFill>
        <p:spPr bwMode="auto">
          <a:xfrm>
            <a:off x="481014" y="3428999"/>
            <a:ext cx="4195918" cy="1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3EED728-C8B3-0775-8DB1-6527CAFEA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1" r="74721"/>
          <a:stretch/>
        </p:blipFill>
        <p:spPr bwMode="auto">
          <a:xfrm>
            <a:off x="466725" y="3419475"/>
            <a:ext cx="2846101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7287C6-8B7E-ED21-A01B-6AEE9874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89038D-5213-1414-51B1-92ABC8BC9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6250" y="2090739"/>
            <a:ext cx="11239500" cy="13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C1B39-B4D6-D21A-F17C-BC18E2C89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8099"/>
          <a:stretch/>
        </p:blipFill>
        <p:spPr bwMode="auto">
          <a:xfrm>
            <a:off x="476250" y="3429000"/>
            <a:ext cx="133756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31F6C-749B-9135-5FF3-9EDBB633D748}"/>
              </a:ext>
            </a:extLst>
          </p:cNvPr>
          <p:cNvSpPr txBox="1"/>
          <p:nvPr/>
        </p:nvSpPr>
        <p:spPr>
          <a:xfrm>
            <a:off x="2833142" y="937939"/>
            <a:ext cx="899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BD582C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51775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B94DB-FD72-09A9-C06C-1ED4FB8B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EDF62EB-2A51-6171-C972-A131630CA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3405808"/>
            <a:ext cx="112490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0493110F-7733-B7A7-F7B0-BA9A935F4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076450"/>
            <a:ext cx="112299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B157E1CA-555E-E9E0-8CEB-53E879041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5"/>
          <a:stretch/>
        </p:blipFill>
        <p:spPr bwMode="auto">
          <a:xfrm>
            <a:off x="442913" y="2095500"/>
            <a:ext cx="984033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88C9456A-137E-EBCF-6FE7-21DD2108A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3"/>
          <a:stretch/>
        </p:blipFill>
        <p:spPr bwMode="auto">
          <a:xfrm>
            <a:off x="438150" y="2071688"/>
            <a:ext cx="8466007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43F3B7C8-850F-B372-6A3B-F6F951C2C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14"/>
          <a:stretch/>
        </p:blipFill>
        <p:spPr bwMode="auto">
          <a:xfrm>
            <a:off x="433389" y="2095500"/>
            <a:ext cx="707668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10E4392C-F6DE-504E-DD86-175239C18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8" r="50000"/>
          <a:stretch/>
        </p:blipFill>
        <p:spPr bwMode="auto">
          <a:xfrm>
            <a:off x="504825" y="3419474"/>
            <a:ext cx="55911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77D61ECC-BAEC-6FF0-F642-2A7CC6342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2636"/>
          <a:stretch/>
        </p:blipFill>
        <p:spPr bwMode="auto">
          <a:xfrm>
            <a:off x="481014" y="3428999"/>
            <a:ext cx="4195918" cy="1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7CE1856-9460-A6E1-538D-6AFA5877E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1" r="74721"/>
          <a:stretch/>
        </p:blipFill>
        <p:spPr bwMode="auto">
          <a:xfrm>
            <a:off x="466725" y="3419475"/>
            <a:ext cx="2846101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02803B-4C95-DEFC-6115-53A9610A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7BB853F-EB23-32A8-69B3-3128E8916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6250" y="2090739"/>
            <a:ext cx="11239500" cy="13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EFE251-5E38-0BB8-15BC-79B310392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8099"/>
          <a:stretch/>
        </p:blipFill>
        <p:spPr bwMode="auto">
          <a:xfrm>
            <a:off x="476250" y="3429000"/>
            <a:ext cx="133756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01577-5BDB-DFE8-A977-82D6FE769463}"/>
              </a:ext>
            </a:extLst>
          </p:cNvPr>
          <p:cNvSpPr txBox="1"/>
          <p:nvPr/>
        </p:nvSpPr>
        <p:spPr>
          <a:xfrm>
            <a:off x="2833141" y="937939"/>
            <a:ext cx="6490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BD582C"/>
                </a:solidFill>
              </a:rPr>
              <a:t>35 – Last one (for now)</a:t>
            </a:r>
          </a:p>
        </p:txBody>
      </p:sp>
    </p:spTree>
    <p:extLst>
      <p:ext uri="{BB962C8B-B14F-4D97-AF65-F5344CB8AC3E}">
        <p14:creationId xmlns:p14="http://schemas.microsoft.com/office/powerpoint/2010/main" val="2482264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1EF73-031F-EFA1-0455-2988CFDC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results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C3DA06B-4D0F-3F82-8156-E4732818E9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1718" y="2454451"/>
            <a:ext cx="8888889" cy="28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890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AF62-75B5-0B17-7807-1AB8AA8E3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9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  <a:r>
              <a:rPr lang="he-IL" dirty="0"/>
              <a:t>?</a:t>
            </a:r>
            <a:endParaRPr lang="en-US" dirty="0"/>
          </a:p>
        </p:txBody>
      </p:sp>
      <p:pic>
        <p:nvPicPr>
          <p:cNvPr id="3074" name="Picture 2" descr="אין תיאור זמין לתמונה.">
            <a:extLst>
              <a:ext uri="{FF2B5EF4-FFF2-40B4-BE49-F238E27FC236}">
                <a16:creationId xmlns:a16="http://schemas.microsoft.com/office/drawing/2014/main" id="{63FCC26E-B546-CBCC-B43A-052FB17CB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647700"/>
            <a:ext cx="1952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‫דניאל הגרי - ישראל היום‬‎">
            <a:extLst>
              <a:ext uri="{FF2B5EF4-FFF2-40B4-BE49-F238E27FC236}">
                <a16:creationId xmlns:a16="http://schemas.microsoft.com/office/drawing/2014/main" id="{3E0D16D4-5EBE-EB12-355D-0EBA3B996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012" y="75723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‫גוגל מסכמת את 2023 בחיפושים - בישראל: מלחמת עזה, חדשות ו-AI -‬‎">
            <a:extLst>
              <a:ext uri="{FF2B5EF4-FFF2-40B4-BE49-F238E27FC236}">
                <a16:creationId xmlns:a16="http://schemas.microsoft.com/office/drawing/2014/main" id="{FAA2C44B-8DBA-6B64-0E0B-B327854CD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47372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‫HapshutaOfficial הפשוטע‎ | ‎רגע לא הבנתי מה דניאל הגרי עושה בתוך רצועת עזה  בלי להעליב חשבתי שהוא ג׳ובניק שהוא דובר צה״ל כלומר רק מדבר בשם צה״ל לא  מהסוג שנכנס לעזה...‎ | Instagram‬‎">
            <a:extLst>
              <a:ext uri="{FF2B5EF4-FFF2-40B4-BE49-F238E27FC236}">
                <a16:creationId xmlns:a16="http://schemas.microsoft.com/office/drawing/2014/main" id="{F39451FF-4F1E-791E-ADBC-6178E9BE3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262" y="401400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7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D17F-3C95-6A11-46E5-0868EE47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GAN (quickly)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DCA12-92FE-FE6E-C9A1-CB6B31286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competition between Generator and Discriminator</a:t>
            </a:r>
          </a:p>
        </p:txBody>
      </p:sp>
      <p:sp>
        <p:nvSpPr>
          <p:cNvPr id="4" name="AutoShape 2" descr="A fun and competitive race between two characters named 'G' and 'D'. 'D' is leading the race with a confident expression, wearing a red sports jersey with the letter 'D'. 'G' is closely behind, pushing hard with determination, wearing a blue sports jersey with the letter 'G'. They are running on a vibrant race track with a cheering crowd in the background, banners waving, and balloons floating. The atmosphere is energetic and intense, capturing the thrill of competition.">
            <a:extLst>
              <a:ext uri="{FF2B5EF4-FFF2-40B4-BE49-F238E27FC236}">
                <a16:creationId xmlns:a16="http://schemas.microsoft.com/office/drawing/2014/main" id="{B67FEC02-5B9F-8639-15C5-378CFEBCC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8702" y="3276600"/>
            <a:ext cx="4269698" cy="426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cartoon characters running on a race track&#10;&#10;AI-generated content may be incorrect.">
            <a:extLst>
              <a:ext uri="{FF2B5EF4-FFF2-40B4-BE49-F238E27FC236}">
                <a16:creationId xmlns:a16="http://schemas.microsoft.com/office/drawing/2014/main" id="{F07DA8A0-5748-AE7F-627A-229D80C7A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489" y="2776538"/>
            <a:ext cx="3716337" cy="3716337"/>
          </a:xfrm>
          <a:prstGeom prst="rect">
            <a:avLst/>
          </a:prstGeom>
        </p:spPr>
      </p:pic>
      <p:pic>
        <p:nvPicPr>
          <p:cNvPr id="1034" name="Picture 10" descr="GAN | Generate Your Own Dataset using Generative Adversarial Networks">
            <a:extLst>
              <a:ext uri="{FF2B5EF4-FFF2-40B4-BE49-F238E27FC236}">
                <a16:creationId xmlns:a16="http://schemas.microsoft.com/office/drawing/2014/main" id="{C550479A-B383-44E0-F867-44DFF0985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1663"/>
            <a:ext cx="6712602" cy="31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4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13D1-D4DD-1449-D13E-3E0C7BA7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for image generation - </a:t>
            </a:r>
            <a:r>
              <a:rPr lang="en-US" dirty="0" err="1"/>
              <a:t>ProGAN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8719-49AF-D773-4F9B-0C0447A18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create higher resolution images.</a:t>
            </a:r>
          </a:p>
          <a:p>
            <a:r>
              <a:rPr lang="en-US" dirty="0"/>
              <a:t>Train on </a:t>
            </a:r>
            <a:r>
              <a:rPr lang="en-US" b="1" dirty="0"/>
              <a:t>low-res images and gradually </a:t>
            </a:r>
            <a:r>
              <a:rPr lang="en-US" dirty="0"/>
              <a:t>increase resolution (</a:t>
            </a:r>
            <a:r>
              <a:rPr lang="en-US" b="1" dirty="0" err="1"/>
              <a:t>upsample</a:t>
            </a:r>
            <a:r>
              <a:rPr lang="en-US" dirty="0"/>
              <a:t>)</a:t>
            </a:r>
          </a:p>
          <a:p>
            <a:r>
              <a:rPr lang="en-US" dirty="0"/>
              <a:t>Allows stable training &amp; higher quality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578A42-A173-7E35-A9F9-71136F5C2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837" y="3429001"/>
            <a:ext cx="60381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38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D45C-8BCB-4E33-AEEB-2CC5213B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StyleGAN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656EC-2E06-D719-9846-E7E5AD237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Hard to monitor </a:t>
            </a:r>
            <a:r>
              <a:rPr lang="en-US" dirty="0"/>
              <a:t>where every aspect comes from</a:t>
            </a:r>
          </a:p>
          <a:p>
            <a:r>
              <a:rPr lang="en-US" dirty="0"/>
              <a:t>Therefore, We want to </a:t>
            </a:r>
            <a:r>
              <a:rPr lang="en-US" b="1" dirty="0"/>
              <a:t>separate content and style </a:t>
            </a:r>
            <a:r>
              <a:rPr lang="en-US" dirty="0"/>
              <a:t>of an image.</a:t>
            </a:r>
          </a:p>
          <a:p>
            <a:r>
              <a:rPr lang="en-US" dirty="0"/>
              <a:t>So instead of generating images directly from noise, </a:t>
            </a:r>
            <a:r>
              <a:rPr lang="en-US" b="1" dirty="0"/>
              <a:t>StyleGAN modifies style features at different layers</a:t>
            </a:r>
          </a:p>
          <a:p>
            <a:r>
              <a:rPr lang="en-US" dirty="0"/>
              <a:t>This allows more control over the images</a:t>
            </a:r>
          </a:p>
        </p:txBody>
      </p:sp>
      <p:pic>
        <p:nvPicPr>
          <p:cNvPr id="4099" name="Picture 3" descr="Visual Motivation — Coyote Fitness">
            <a:extLst>
              <a:ext uri="{FF2B5EF4-FFF2-40B4-BE49-F238E27FC236}">
                <a16:creationId xmlns:a16="http://schemas.microsoft.com/office/drawing/2014/main" id="{6C5989CD-5895-50A8-AD2E-1D795A4D7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640" y="4161038"/>
            <a:ext cx="3261360" cy="216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98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DFC26-F7AB-7C20-6200-A79943F3F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1F96-59A5-386A-C5F9-0A3DE7CF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C1529-01F3-739C-866F-2F3208D1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What’s new? The Generator!</a:t>
            </a:r>
          </a:p>
          <a:p>
            <a:pPr lvl="1"/>
            <a:r>
              <a:rPr lang="en-US" sz="3200" dirty="0"/>
              <a:t>Initial mapping</a:t>
            </a:r>
          </a:p>
          <a:p>
            <a:pPr lvl="1"/>
            <a:r>
              <a:rPr lang="en-US" sz="3200" dirty="0"/>
              <a:t>Start from 4X4 constant</a:t>
            </a:r>
          </a:p>
          <a:p>
            <a:pPr lvl="1"/>
            <a:r>
              <a:rPr lang="en-US" sz="3200" dirty="0" err="1"/>
              <a:t>AdaIN</a:t>
            </a:r>
            <a:endParaRPr lang="en-US" sz="3200" dirty="0"/>
          </a:p>
          <a:p>
            <a:pPr lvl="1"/>
            <a:r>
              <a:rPr lang="en-US" sz="3200" dirty="0"/>
              <a:t>Style Mixing</a:t>
            </a:r>
          </a:p>
        </p:txBody>
      </p:sp>
      <p:pic>
        <p:nvPicPr>
          <p:cNvPr id="4" name="Picture 2" descr="Generative Adversarial Network ...">
            <a:extLst>
              <a:ext uri="{FF2B5EF4-FFF2-40B4-BE49-F238E27FC236}">
                <a16:creationId xmlns:a16="http://schemas.microsoft.com/office/drawing/2014/main" id="{678B5A0C-0272-5638-60FE-673BFC600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049" y="-1"/>
            <a:ext cx="3122951" cy="35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376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00AFF-D6C9-52BD-89D1-E405C72DB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C31B-801C-7603-C24F-0025683E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40E9F-3114-15D0-9EDB-A56081EB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701946" cy="4023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BD582C"/>
                </a:solidFill>
              </a:rPr>
              <a:t>Initial mapping</a:t>
            </a:r>
          </a:p>
          <a:p>
            <a:pPr lvl="1"/>
            <a:r>
              <a:rPr lang="en-US" sz="2400" dirty="0"/>
              <a:t>Instead of using z directly, it passes it through an </a:t>
            </a:r>
            <a:r>
              <a:rPr lang="en-US" sz="2400" b="1" dirty="0"/>
              <a:t>8-layer fully connected network</a:t>
            </a:r>
            <a:r>
              <a:rPr lang="en-US" sz="2400" dirty="0"/>
              <a:t> (MLP) called the </a:t>
            </a:r>
            <a:r>
              <a:rPr lang="en-US" sz="2400" b="1" dirty="0"/>
              <a:t>Mapping Network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This </a:t>
            </a:r>
            <a:r>
              <a:rPr lang="en-US" sz="2400" b="1" dirty="0"/>
              <a:t>w</a:t>
            </a:r>
            <a:r>
              <a:rPr lang="en-US" sz="2400" dirty="0"/>
              <a:t> creates a better-structured latent space</a:t>
            </a:r>
          </a:p>
          <a:p>
            <a:pPr lvl="1"/>
            <a:r>
              <a:rPr lang="en-US" sz="2400" dirty="0"/>
              <a:t>This will make sure that the </a:t>
            </a:r>
            <a:r>
              <a:rPr lang="en-US" sz="2400" b="1" dirty="0"/>
              <a:t>generator in more robust </a:t>
            </a:r>
            <a:r>
              <a:rPr lang="en-US" sz="2400" dirty="0"/>
              <a:t>and not trained over initial chaos.</a:t>
            </a:r>
          </a:p>
        </p:txBody>
      </p:sp>
      <p:pic>
        <p:nvPicPr>
          <p:cNvPr id="5" name="Picture 2" descr="Generative Adversarial Network ...">
            <a:extLst>
              <a:ext uri="{FF2B5EF4-FFF2-40B4-BE49-F238E27FC236}">
                <a16:creationId xmlns:a16="http://schemas.microsoft.com/office/drawing/2014/main" id="{EF0A7AE4-F236-71E2-7395-CDB2C9BD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049" y="-1"/>
            <a:ext cx="3122951" cy="35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enerative Adversarial Network ...">
            <a:extLst>
              <a:ext uri="{FF2B5EF4-FFF2-40B4-BE49-F238E27FC236}">
                <a16:creationId xmlns:a16="http://schemas.microsoft.com/office/drawing/2014/main" id="{8ACB8F5A-F318-DA5B-C16A-440BB4E29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40" b="3925"/>
          <a:stretch/>
        </p:blipFill>
        <p:spPr bwMode="auto">
          <a:xfrm>
            <a:off x="9069050" y="-2"/>
            <a:ext cx="107929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828DA3-200B-2574-4DD3-0E54466A88A2}"/>
              </a:ext>
            </a:extLst>
          </p:cNvPr>
          <p:cNvSpPr/>
          <p:nvPr/>
        </p:nvSpPr>
        <p:spPr>
          <a:xfrm>
            <a:off x="9069049" y="-1"/>
            <a:ext cx="1079292" cy="3429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2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1FEB2-64AE-8EAB-EE65-5B2C21F4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89F6-747A-2668-CE62-68EF8BA7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76D5-09B0-E878-CCAD-A5418EC4D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BD582C"/>
                </a:solidFill>
              </a:rPr>
              <a:t>Start from 4X4 constant</a:t>
            </a:r>
          </a:p>
          <a:p>
            <a:pPr lvl="1"/>
            <a:r>
              <a:rPr lang="en-US" sz="2400" dirty="0"/>
              <a:t>First we train over a constant </a:t>
            </a:r>
            <a:r>
              <a:rPr lang="en-US" sz="2400" b="1" dirty="0"/>
              <a:t>4X4 feature map</a:t>
            </a:r>
          </a:p>
          <a:p>
            <a:pPr lvl="1"/>
            <a:r>
              <a:rPr lang="en-US" sz="2400" dirty="0"/>
              <a:t>This is the </a:t>
            </a:r>
            <a:r>
              <a:rPr lang="en-US" sz="2400" b="1" dirty="0"/>
              <a:t>first low-res </a:t>
            </a:r>
            <a:r>
              <a:rPr lang="en-US" sz="2400" dirty="0"/>
              <a:t>layer.</a:t>
            </a:r>
          </a:p>
          <a:p>
            <a:pPr lvl="1"/>
            <a:r>
              <a:rPr lang="en-US" sz="2400" dirty="0"/>
              <a:t>Allows us to get a </a:t>
            </a:r>
            <a:r>
              <a:rPr lang="en-US" sz="2400" b="1" dirty="0"/>
              <a:t>more stable and reproducible </a:t>
            </a:r>
            <a:r>
              <a:rPr lang="en-US" sz="2400" dirty="0"/>
              <a:t>result</a:t>
            </a:r>
          </a:p>
          <a:p>
            <a:pPr lvl="1"/>
            <a:r>
              <a:rPr lang="en-US" sz="2400" dirty="0"/>
              <a:t>Allows the network to learn the initial structure first – which </a:t>
            </a:r>
            <a:r>
              <a:rPr lang="en-US" sz="2400" b="1" dirty="0"/>
              <a:t>will make the style learning easier.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2" descr="Generative Adversarial Network ...">
            <a:extLst>
              <a:ext uri="{FF2B5EF4-FFF2-40B4-BE49-F238E27FC236}">
                <a16:creationId xmlns:a16="http://schemas.microsoft.com/office/drawing/2014/main" id="{7FA19588-5193-4C88-AB71-266ED6B09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049" y="-1"/>
            <a:ext cx="3122951" cy="35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enerative Adversarial Network ...">
            <a:extLst>
              <a:ext uri="{FF2B5EF4-FFF2-40B4-BE49-F238E27FC236}">
                <a16:creationId xmlns:a16="http://schemas.microsoft.com/office/drawing/2014/main" id="{E1747923-5BEC-0296-7E2E-7B59C8960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40" b="3925"/>
          <a:stretch/>
        </p:blipFill>
        <p:spPr bwMode="auto">
          <a:xfrm>
            <a:off x="9069050" y="-2"/>
            <a:ext cx="107929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ive Adversarial Network ...">
            <a:extLst>
              <a:ext uri="{FF2B5EF4-FFF2-40B4-BE49-F238E27FC236}">
                <a16:creationId xmlns:a16="http://schemas.microsoft.com/office/drawing/2014/main" id="{F20612AE-8A5C-E355-4FB1-0F8BF7B0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8" t="-1225" r="17322" b="82142"/>
          <a:stretch/>
        </p:blipFill>
        <p:spPr bwMode="auto">
          <a:xfrm>
            <a:off x="10148342" y="0"/>
            <a:ext cx="1489023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CF7A06-5760-7F99-6B1D-80D3D209FABE}"/>
              </a:ext>
            </a:extLst>
          </p:cNvPr>
          <p:cNvSpPr/>
          <p:nvPr/>
        </p:nvSpPr>
        <p:spPr>
          <a:xfrm>
            <a:off x="10418164" y="0"/>
            <a:ext cx="1219202" cy="681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96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B51D9-CB81-F663-BC46-6C7D38BD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7E97-C2ED-835F-A036-3B18B8F3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6E4-72AF-0430-2827-9A634D021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971768" cy="4023360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BD582C"/>
                </a:solidFill>
              </a:rPr>
              <a:t>AdaIN</a:t>
            </a:r>
            <a:endParaRPr lang="en-US" sz="2800" dirty="0">
              <a:solidFill>
                <a:srgbClr val="BD582C"/>
              </a:solidFill>
            </a:endParaRPr>
          </a:p>
          <a:p>
            <a:pPr lvl="1"/>
            <a:r>
              <a:rPr lang="en-US" sz="2400" dirty="0"/>
              <a:t>Normalizing, but now we </a:t>
            </a:r>
            <a:r>
              <a:rPr lang="en-US" sz="2400" b="1" dirty="0"/>
              <a:t>inject noise and styles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Allowing the </a:t>
            </a:r>
            <a:r>
              <a:rPr lang="en-US" sz="2400" b="1" dirty="0"/>
              <a:t>control of style </a:t>
            </a:r>
            <a:r>
              <a:rPr lang="en-US" sz="2400" dirty="0"/>
              <a:t>at different layers!</a:t>
            </a:r>
          </a:p>
          <a:p>
            <a:pPr lvl="1"/>
            <a:r>
              <a:rPr lang="en-US" sz="2400" dirty="0"/>
              <a:t>Disentangles high and low level resolutions (facial shape vs texture and color)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2" descr="Generative Adversarial Network ...">
            <a:extLst>
              <a:ext uri="{FF2B5EF4-FFF2-40B4-BE49-F238E27FC236}">
                <a16:creationId xmlns:a16="http://schemas.microsoft.com/office/drawing/2014/main" id="{F44A1E78-1C73-FF1D-D7F5-06C67F98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049" y="-1"/>
            <a:ext cx="3122951" cy="35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enerative Adversarial Network ...">
            <a:extLst>
              <a:ext uri="{FF2B5EF4-FFF2-40B4-BE49-F238E27FC236}">
                <a16:creationId xmlns:a16="http://schemas.microsoft.com/office/drawing/2014/main" id="{21F86775-58F9-9C35-8108-2F5D8C783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40" b="3925"/>
          <a:stretch/>
        </p:blipFill>
        <p:spPr bwMode="auto">
          <a:xfrm>
            <a:off x="9069050" y="-2"/>
            <a:ext cx="107929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ive Adversarial Network ...">
            <a:extLst>
              <a:ext uri="{FF2B5EF4-FFF2-40B4-BE49-F238E27FC236}">
                <a16:creationId xmlns:a16="http://schemas.microsoft.com/office/drawing/2014/main" id="{38AB2065-E37E-F652-5063-04027F31D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-1226" r="-437" b="53852"/>
          <a:stretch/>
        </p:blipFill>
        <p:spPr bwMode="auto">
          <a:xfrm>
            <a:off x="10148342" y="0"/>
            <a:ext cx="204365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A06112-2EC7-826E-B614-710B25D44779}"/>
              </a:ext>
            </a:extLst>
          </p:cNvPr>
          <p:cNvSpPr/>
          <p:nvPr/>
        </p:nvSpPr>
        <p:spPr>
          <a:xfrm>
            <a:off x="10148342" y="-1"/>
            <a:ext cx="2043658" cy="1685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9815D1-B916-7932-7B84-EFBAF69F4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395" y="3810000"/>
            <a:ext cx="457199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72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2790</TotalTime>
  <Words>481</Words>
  <Application>Microsoft Office PowerPoint</Application>
  <PresentationFormat>Widescreen</PresentationFormat>
  <Paragraphs>101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Retrospect</vt:lpstr>
      <vt:lpstr>StyleGAN</vt:lpstr>
      <vt:lpstr>Agenda</vt:lpstr>
      <vt:lpstr>Introduction to GAN (quickly)</vt:lpstr>
      <vt:lpstr>GAN for image generation - ProGAN</vt:lpstr>
      <vt:lpstr>Motivation for StyleGAN architecture</vt:lpstr>
      <vt:lpstr>The architecture</vt:lpstr>
      <vt:lpstr>The architecture</vt:lpstr>
      <vt:lpstr>The architecture</vt:lpstr>
      <vt:lpstr>The architecture</vt:lpstr>
      <vt:lpstr>The architecture</vt:lpstr>
      <vt:lpstr>The architecture</vt:lpstr>
      <vt:lpstr>The architecture</vt:lpstr>
      <vt:lpstr>The training process</vt:lpstr>
      <vt:lpstr>Our Limitations</vt:lpstr>
      <vt:lpstr>Our Limitations</vt:lpstr>
      <vt:lpstr>Here are our results:</vt:lpstr>
      <vt:lpstr>Here are our results:</vt:lpstr>
      <vt:lpstr>Epoch </vt:lpstr>
      <vt:lpstr>Epoch </vt:lpstr>
      <vt:lpstr>Epoch </vt:lpstr>
      <vt:lpstr>Epoch </vt:lpstr>
      <vt:lpstr>Epoch </vt:lpstr>
      <vt:lpstr>Epoch </vt:lpstr>
      <vt:lpstr>Epoch </vt:lpstr>
      <vt:lpstr>Epoch </vt:lpstr>
      <vt:lpstr>Epoch </vt:lpstr>
      <vt:lpstr>Paper results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Shahar rozenberg</dc:creator>
  <cp:lastModifiedBy>Shahar rozenberg</cp:lastModifiedBy>
  <cp:revision>2</cp:revision>
  <dcterms:created xsi:type="dcterms:W3CDTF">2025-01-31T12:45:40Z</dcterms:created>
  <dcterms:modified xsi:type="dcterms:W3CDTF">2025-02-02T11:16:18Z</dcterms:modified>
</cp:coreProperties>
</file>